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62" r:id="rId4"/>
    <p:sldId id="260" r:id="rId5"/>
    <p:sldId id="258" r:id="rId6"/>
    <p:sldId id="259" r:id="rId7"/>
    <p:sldId id="279" r:id="rId8"/>
    <p:sldId id="261" r:id="rId9"/>
    <p:sldId id="280" r:id="rId10"/>
    <p:sldId id="263" r:id="rId11"/>
    <p:sldId id="281" r:id="rId12"/>
    <p:sldId id="274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 autoAdjust="0"/>
  </p:normalViewPr>
  <p:slideViewPr>
    <p:cSldViewPr snapToGrid="0">
      <p:cViewPr varScale="1">
        <p:scale>
          <a:sx n="59" d="100"/>
          <a:sy n="59" d="100"/>
        </p:scale>
        <p:origin x="42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81C62-8CDC-467E-B9CB-5B481EC61ADE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77175-A744-4B29-9035-67E30FAE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1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8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5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8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2236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09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22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2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33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7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5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2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6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1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4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2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8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4162-11AF-4C95-AC48-1D87865E6A89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D9880-BE4B-4635-A033-B87DBCF9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68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nternational@occ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8375" y="484095"/>
            <a:ext cx="8610600" cy="174542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Optional Practical training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0" y="3185064"/>
            <a:ext cx="5227655" cy="254812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66" y="3184007"/>
            <a:ext cx="4413863" cy="25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527705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3) Stem opt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98318"/>
            <a:ext cx="10820400" cy="4024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Extension opportunity of 12 months-OPT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-Applicable for Science, Technology, engineering and Medical majors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Your employer must be enrolled in the E-verify Program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-See </a:t>
            </a:r>
            <a:r>
              <a:rPr lang="en-US" i="1" dirty="0">
                <a:solidFill>
                  <a:schemeClr val="accent6"/>
                </a:solidFill>
              </a:rPr>
              <a:t>http://www.ice.gov/sevis/stemlist.htm </a:t>
            </a:r>
            <a:r>
              <a:rPr lang="en-US" dirty="0"/>
              <a:t>for a recent listing of STEM degrees.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can file an application no sooner than 120 days before 12 months-OPT expiration date</a:t>
            </a:r>
          </a:p>
          <a:p>
            <a:endParaRPr lang="en-US" dirty="0"/>
          </a:p>
          <a:p>
            <a:r>
              <a:rPr lang="en-US" dirty="0" smtClean="0"/>
              <a:t>You must apply before the expiration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454130"/>
            <a:ext cx="8610600" cy="1227713"/>
          </a:xfrm>
        </p:spPr>
        <p:txBody>
          <a:bodyPr/>
          <a:lstStyle/>
          <a:p>
            <a:pPr algn="ctr"/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1843"/>
            <a:ext cx="10820400" cy="49149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Your </a:t>
            </a:r>
            <a:r>
              <a:rPr lang="en-US" dirty="0"/>
              <a:t>start day of </a:t>
            </a:r>
            <a:r>
              <a:rPr lang="en-US" dirty="0" smtClean="0"/>
              <a:t>work can </a:t>
            </a:r>
            <a:r>
              <a:rPr lang="en-US" dirty="0"/>
              <a:t>be </a:t>
            </a:r>
            <a:r>
              <a:rPr lang="en-US" dirty="0" smtClean="0"/>
              <a:t>the next day of your program </a:t>
            </a:r>
            <a:r>
              <a:rPr lang="en-US" dirty="0"/>
              <a:t>completion </a:t>
            </a:r>
            <a:r>
              <a:rPr lang="en-US" dirty="0" smtClean="0"/>
              <a:t>day but cannot be later than 60 days after your </a:t>
            </a:r>
            <a:r>
              <a:rPr lang="en-US" dirty="0"/>
              <a:t>program </a:t>
            </a:r>
            <a:r>
              <a:rPr lang="en-US" dirty="0" smtClean="0"/>
              <a:t>completion date</a:t>
            </a:r>
          </a:p>
          <a:p>
            <a:endParaRPr lang="en-US" dirty="0" smtClean="0"/>
          </a:p>
          <a:p>
            <a:r>
              <a:rPr lang="en-US" dirty="0"/>
              <a:t>You must not remain unemployed for more than 90 days during OPT…</a:t>
            </a:r>
          </a:p>
          <a:p>
            <a:pPr marL="0" indent="0">
              <a:buNone/>
            </a:pPr>
            <a:r>
              <a:rPr lang="en-US" dirty="0"/>
              <a:t>        -OPT and F-1 status </a:t>
            </a:r>
            <a:r>
              <a:rPr lang="en-US" dirty="0" smtClean="0"/>
              <a:t>will be terminated. 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/>
              <a:t>Do not start working before the start date shown on your </a:t>
            </a:r>
            <a:r>
              <a:rPr lang="en-US" sz="2400" dirty="0" smtClean="0"/>
              <a:t>EAD</a:t>
            </a:r>
            <a:r>
              <a:rPr lang="en-US" sz="2400" dirty="0"/>
              <a:t> </a:t>
            </a:r>
            <a:r>
              <a:rPr lang="en-US" sz="2400" dirty="0" smtClean="0"/>
              <a:t>or before you receive the EAD!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4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901532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Travel issues on opt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must travel, ALWAYS TRAVEL WITH: </a:t>
            </a:r>
          </a:p>
          <a:p>
            <a:r>
              <a:rPr lang="en-US" dirty="0"/>
              <a:t>Passport </a:t>
            </a:r>
          </a:p>
          <a:p>
            <a:r>
              <a:rPr lang="en-US" dirty="0"/>
              <a:t>OPT I-20 </a:t>
            </a:r>
          </a:p>
          <a:p>
            <a:pPr marL="0" indent="0">
              <a:buNone/>
            </a:pPr>
            <a:r>
              <a:rPr lang="en-US" dirty="0"/>
              <a:t>• Travel signature (6 months) </a:t>
            </a:r>
          </a:p>
          <a:p>
            <a:pPr marL="0" indent="0">
              <a:buNone/>
            </a:pPr>
            <a:r>
              <a:rPr lang="en-US" dirty="0"/>
              <a:t>• EAD Job Offer Letter and letter from employer allowing your time off and welcoming you </a:t>
            </a:r>
            <a:r>
              <a:rPr lang="en-US" dirty="0" smtClean="0"/>
              <a:t>back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no guarantee you will be allowed back in to the USA if you </a:t>
            </a:r>
            <a:r>
              <a:rPr lang="en-US" dirty="0" smtClean="0"/>
              <a:t>travel during OPT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students have been turned away at the border, please be aware.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5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901532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Email us!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dirty="0" smtClean="0">
                <a:hlinkClick r:id="rId2"/>
              </a:rPr>
              <a:t>international@occc.edu</a:t>
            </a:r>
            <a:endParaRPr lang="en-US" sz="4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dirty="0" smtClean="0"/>
              <a:t>OFFICE OF INTERNATIONAL STUDENT SERVICE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8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275" y="197483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What is OPT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375" y="1489935"/>
            <a:ext cx="10820400" cy="53680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 12 months of off-campus job opportunity for </a:t>
            </a:r>
            <a:r>
              <a:rPr lang="en-US" sz="2800" dirty="0" smtClean="0"/>
              <a:t>F-1 VISA students who </a:t>
            </a:r>
            <a:r>
              <a:rPr lang="en-US" sz="2800" dirty="0"/>
              <a:t>are completing a degree program in the U.S.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You do not </a:t>
            </a:r>
            <a:r>
              <a:rPr lang="en-US" sz="2800" dirty="0" smtClean="0"/>
              <a:t>need a </a:t>
            </a:r>
            <a:r>
              <a:rPr lang="en-US" sz="2800" dirty="0"/>
              <a:t>job offer to apply for OPT</a:t>
            </a:r>
          </a:p>
          <a:p>
            <a:endParaRPr lang="en-US" sz="2800" dirty="0"/>
          </a:p>
          <a:p>
            <a:r>
              <a:rPr lang="en-US" sz="2800" dirty="0"/>
              <a:t>N</a:t>
            </a:r>
            <a:r>
              <a:rPr lang="en-US" sz="2800" dirty="0" smtClean="0"/>
              <a:t>ot </a:t>
            </a:r>
            <a:r>
              <a:rPr lang="en-US" sz="2800" dirty="0"/>
              <a:t>a </a:t>
            </a:r>
            <a:r>
              <a:rPr lang="en-US" sz="2800" dirty="0" smtClean="0"/>
              <a:t>VISA status;</a:t>
            </a:r>
            <a:r>
              <a:rPr lang="en-US" sz="2800" dirty="0"/>
              <a:t> </a:t>
            </a:r>
            <a:r>
              <a:rPr lang="en-US" sz="2800" dirty="0" smtClean="0"/>
              <a:t>during OPT, you will still be an </a:t>
            </a:r>
            <a:r>
              <a:rPr lang="en-US" sz="2800" dirty="0"/>
              <a:t>F-1 student </a:t>
            </a:r>
            <a:r>
              <a:rPr lang="en-US" sz="2800" dirty="0" smtClean="0"/>
              <a:t>with </a:t>
            </a:r>
            <a:r>
              <a:rPr lang="en-US" sz="2800" dirty="0" smtClean="0"/>
              <a:t>EAD (Employment Authorization Document)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-you </a:t>
            </a:r>
            <a:r>
              <a:rPr lang="en-US" sz="2800" dirty="0"/>
              <a:t>will receive </a:t>
            </a:r>
            <a:r>
              <a:rPr lang="en-US" sz="2800" dirty="0" smtClean="0"/>
              <a:t>EAD </a:t>
            </a:r>
            <a:r>
              <a:rPr lang="en-US" sz="2800" dirty="0"/>
              <a:t>mailed after your application has been approved</a:t>
            </a: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90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505" y="783771"/>
            <a:ext cx="8610600" cy="223355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Employment Authorization Document (</a:t>
            </a:r>
            <a:r>
              <a:rPr lang="en-US" dirty="0" smtClean="0"/>
              <a:t>EAD)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531" y="3155264"/>
            <a:ext cx="9932549" cy="331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545955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Who is eligible for opt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Y</a:t>
            </a:r>
            <a:r>
              <a:rPr lang="en-US" sz="2800" dirty="0" smtClean="0"/>
              <a:t>ou </a:t>
            </a:r>
            <a:r>
              <a:rPr lang="en-US" sz="2800" dirty="0"/>
              <a:t>have to have </a:t>
            </a:r>
            <a:r>
              <a:rPr lang="en-US" sz="2800" dirty="0" smtClean="0"/>
              <a:t>enrolled </a:t>
            </a:r>
            <a:r>
              <a:rPr lang="en-US" sz="2800" dirty="0"/>
              <a:t>for at least 1 full academic </a:t>
            </a:r>
            <a:r>
              <a:rPr lang="en-US" sz="2800" dirty="0" smtClean="0"/>
              <a:t>year to </a:t>
            </a:r>
            <a:r>
              <a:rPr lang="en-US" sz="2800" dirty="0"/>
              <a:t>apply By </a:t>
            </a:r>
            <a:r>
              <a:rPr lang="en-US" sz="2800" dirty="0" smtClean="0"/>
              <a:t>the date of your choice of employment </a:t>
            </a:r>
            <a:r>
              <a:rPr lang="en-US" sz="2800" dirty="0"/>
              <a:t>start </a:t>
            </a:r>
            <a:r>
              <a:rPr lang="en-US" sz="2800" dirty="0" smtClean="0"/>
              <a:t>date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You have to currently have maintained F-1 status</a:t>
            </a:r>
          </a:p>
          <a:p>
            <a:endParaRPr lang="en-US" sz="2800" dirty="0"/>
          </a:p>
          <a:p>
            <a:r>
              <a:rPr lang="en-US" sz="2800" dirty="0"/>
              <a:t>Your job during OPT has to be directly related to your major field of study </a:t>
            </a:r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377098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3 types of OPT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0126"/>
            <a:ext cx="10820400" cy="45485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1.Pre-Completion </a:t>
            </a:r>
            <a:r>
              <a:rPr lang="en-US" sz="2800" dirty="0"/>
              <a:t>OPT (</a:t>
            </a:r>
            <a:r>
              <a:rPr lang="en-US" sz="2800" dirty="0" smtClean="0"/>
              <a:t>Available </a:t>
            </a:r>
            <a:r>
              <a:rPr lang="en-US" sz="2800" dirty="0"/>
              <a:t>WHILE you are pursuing your </a:t>
            </a:r>
            <a:r>
              <a:rPr lang="en-US" sz="2800" dirty="0" smtClean="0"/>
              <a:t>degree)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2.Post-Completion </a:t>
            </a:r>
            <a:r>
              <a:rPr lang="en-US" sz="2800" dirty="0"/>
              <a:t>OPT (</a:t>
            </a:r>
            <a:r>
              <a:rPr lang="en-US" sz="2800" dirty="0" smtClean="0"/>
              <a:t>Available </a:t>
            </a:r>
            <a:r>
              <a:rPr lang="en-US" sz="2800" dirty="0"/>
              <a:t>AFTER you complete a </a:t>
            </a:r>
            <a:r>
              <a:rPr lang="en-US" sz="2800" dirty="0" smtClean="0"/>
              <a:t>degree)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3.STEM OPT </a:t>
            </a:r>
            <a:r>
              <a:rPr lang="en-US" sz="2800" dirty="0" smtClean="0"/>
              <a:t>Extensions (</a:t>
            </a:r>
            <a:r>
              <a:rPr lang="en-US" sz="2800" dirty="0"/>
              <a:t>for only for Science, Technology, engineering and Medical </a:t>
            </a:r>
            <a:r>
              <a:rPr lang="en-US" sz="2800" dirty="0" smtClean="0"/>
              <a:t>majors)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14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376518"/>
            <a:ext cx="8610600" cy="1702398"/>
          </a:xfrm>
        </p:spPr>
        <p:txBody>
          <a:bodyPr/>
          <a:lstStyle/>
          <a:p>
            <a:pPr algn="ctr"/>
            <a:r>
              <a:rPr lang="en-US" dirty="0" smtClean="0"/>
              <a:t>1) Pre-Completion OPT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78916"/>
            <a:ext cx="10820400" cy="5002306"/>
          </a:xfrm>
        </p:spPr>
        <p:txBody>
          <a:bodyPr>
            <a:normAutofit/>
          </a:bodyPr>
          <a:lstStyle/>
          <a:p>
            <a:r>
              <a:rPr lang="en-US" dirty="0" smtClean="0"/>
              <a:t>Available </a:t>
            </a:r>
            <a:r>
              <a:rPr lang="en-US" dirty="0" smtClean="0"/>
              <a:t>WHILE </a:t>
            </a:r>
            <a:r>
              <a:rPr lang="en-US" dirty="0"/>
              <a:t>you </a:t>
            </a:r>
            <a:r>
              <a:rPr lang="en-US" dirty="0" smtClean="0"/>
              <a:t>are pursuing your degree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You are allowed to work </a:t>
            </a:r>
            <a:r>
              <a:rPr lang="en-US" dirty="0" smtClean="0"/>
              <a:t>for </a:t>
            </a:r>
            <a:r>
              <a:rPr lang="en-US" dirty="0" smtClean="0"/>
              <a:t>less </a:t>
            </a:r>
            <a:r>
              <a:rPr lang="en-US" dirty="0" smtClean="0"/>
              <a:t>than </a:t>
            </a:r>
            <a:r>
              <a:rPr lang="en-US" dirty="0" smtClean="0"/>
              <a:t>20 </a:t>
            </a:r>
            <a:r>
              <a:rPr lang="en-US" dirty="0" err="1"/>
              <a:t>hrs</a:t>
            </a:r>
            <a:r>
              <a:rPr lang="en-US" dirty="0"/>
              <a:t>/</a:t>
            </a:r>
            <a:r>
              <a:rPr lang="en-US" dirty="0" err="1"/>
              <a:t>wk</a:t>
            </a:r>
            <a:r>
              <a:rPr lang="en-US" dirty="0"/>
              <a:t> </a:t>
            </a:r>
            <a:r>
              <a:rPr lang="en-US" dirty="0" smtClean="0"/>
              <a:t>when </a:t>
            </a:r>
            <a:r>
              <a:rPr lang="en-US" dirty="0"/>
              <a:t>school is in session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-during vacation, you may work </a:t>
            </a:r>
            <a:r>
              <a:rPr lang="en-US" dirty="0" smtClean="0"/>
              <a:t>full-time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Part-time pre-completion OPT </a:t>
            </a:r>
            <a:r>
              <a:rPr lang="en-US" dirty="0"/>
              <a:t>deducted from the </a:t>
            </a:r>
            <a:r>
              <a:rPr lang="en-US" dirty="0" smtClean="0"/>
              <a:t>12 months </a:t>
            </a:r>
            <a:r>
              <a:rPr lang="en-US" dirty="0"/>
              <a:t>at ½ </a:t>
            </a:r>
            <a:r>
              <a:rPr lang="en-US" dirty="0" smtClean="0"/>
              <a:t>rate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-working part-time </a:t>
            </a:r>
            <a:r>
              <a:rPr lang="en-US" dirty="0" smtClean="0"/>
              <a:t>on OPT for </a:t>
            </a:r>
            <a:r>
              <a:rPr lang="en-US" dirty="0" smtClean="0"/>
              <a:t>4 months will take out 2 months from </a:t>
            </a:r>
            <a:r>
              <a:rPr lang="en-US" dirty="0" smtClean="0"/>
              <a:t>your </a:t>
            </a:r>
            <a:r>
              <a:rPr lang="en-US" dirty="0" smtClean="0"/>
              <a:t>12 months 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395346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Pre-completion opt </a:t>
            </a:r>
            <a:r>
              <a:rPr lang="en-US" dirty="0" err="1" smtClean="0"/>
              <a:t>ctd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8374"/>
            <a:ext cx="10820400" cy="47940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If you have enrolled for at least 1 academic year…</a:t>
            </a:r>
          </a:p>
          <a:p>
            <a:pPr marL="0" indent="0">
              <a:buNone/>
            </a:pPr>
            <a:r>
              <a:rPr lang="en-US" dirty="0"/>
              <a:t>     -You can apply no sooner than 120 days before the requested start date of your </a:t>
            </a:r>
            <a:r>
              <a:rPr lang="en-US" dirty="0" smtClean="0"/>
              <a:t>job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Ex) If you wish to start working in August 20, you will have to wait until April 20 at least to apply.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</a:t>
            </a:r>
            <a:r>
              <a:rPr lang="en-US" dirty="0" smtClean="0"/>
              <a:t>you have not enrolled </a:t>
            </a:r>
            <a:r>
              <a:rPr lang="en-US" dirty="0"/>
              <a:t>for at least 1 academic year…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-You can apply no sooner than 90 days before having enrolled in at least 1 academic </a:t>
            </a:r>
            <a:r>
              <a:rPr lang="en-US" dirty="0" smtClean="0"/>
              <a:t>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Ex) If your first semester started in August 15, 2017, you have to wait until May 15, 2018 at least to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7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549219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2) Post-completion opt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1475"/>
            <a:ext cx="10820400" cy="4870524"/>
          </a:xfrm>
        </p:spPr>
        <p:txBody>
          <a:bodyPr>
            <a:normAutofit/>
          </a:bodyPr>
          <a:lstStyle/>
          <a:p>
            <a:r>
              <a:rPr lang="en-US" dirty="0" smtClean="0"/>
              <a:t>Available </a:t>
            </a:r>
            <a:r>
              <a:rPr lang="en-US" dirty="0" smtClean="0"/>
              <a:t>AFTER you complete a degree</a:t>
            </a:r>
          </a:p>
          <a:p>
            <a:endParaRPr lang="en-US" dirty="0" smtClean="0"/>
          </a:p>
          <a:p>
            <a:r>
              <a:rPr lang="en-US" dirty="0" smtClean="0"/>
              <a:t>You are allowed to work full-time </a:t>
            </a:r>
          </a:p>
          <a:p>
            <a:endParaRPr lang="en-US" dirty="0" smtClean="0"/>
          </a:p>
          <a:p>
            <a:r>
              <a:rPr lang="en-US" dirty="0" smtClean="0"/>
              <a:t>You must not depart the U.S. before you </a:t>
            </a:r>
            <a:r>
              <a:rPr lang="en-US" dirty="0" smtClean="0"/>
              <a:t>apply and get approved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- Doing so will result you in loosing the opportunity!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63374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Post-completion </a:t>
            </a:r>
            <a:r>
              <a:rPr lang="en-US" dirty="0" smtClean="0"/>
              <a:t>opt CTD’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6773"/>
            <a:ext cx="10820400" cy="512054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If you have graduated…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-Start </a:t>
            </a:r>
            <a:r>
              <a:rPr lang="en-US" dirty="0"/>
              <a:t>your application immediately </a:t>
            </a:r>
            <a:r>
              <a:rPr lang="en-US" dirty="0" smtClean="0"/>
              <a:t>because it </a:t>
            </a:r>
            <a:r>
              <a:rPr lang="en-US" dirty="0"/>
              <a:t>has to be received by the USCIS no later than 60 days after graduation </a:t>
            </a:r>
            <a:r>
              <a:rPr lang="en-US" dirty="0" smtClean="0"/>
              <a:t>(called 60 days of grace period)                                                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are still enrolled in classes but want to apply in advance…</a:t>
            </a:r>
          </a:p>
          <a:p>
            <a:pPr marL="0" indent="0">
              <a:buNone/>
            </a:pPr>
            <a:r>
              <a:rPr lang="en-US" dirty="0"/>
              <a:t>    -You can apply ahead of maximum of 90 days before </a:t>
            </a:r>
            <a:r>
              <a:rPr lang="en-US" dirty="0" smtClean="0"/>
              <a:t>graduation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Ex) </a:t>
            </a:r>
            <a:r>
              <a:rPr lang="en-US" dirty="0"/>
              <a:t>If you are graduating after Fall semester 2018, and the semester is over in December 12, you have to wait until </a:t>
            </a:r>
            <a:r>
              <a:rPr lang="en-US" dirty="0" smtClean="0"/>
              <a:t>September 12 </a:t>
            </a:r>
            <a:r>
              <a:rPr lang="en-US" dirty="0"/>
              <a:t>at least to apply.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18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451</TotalTime>
  <Words>698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Vapor Trail</vt:lpstr>
      <vt:lpstr>OPT Optional Practical training</vt:lpstr>
      <vt:lpstr>What is OPT</vt:lpstr>
      <vt:lpstr>Employment Authorization Document (EAD) </vt:lpstr>
      <vt:lpstr>Who is eligible for opt</vt:lpstr>
      <vt:lpstr>3 types of OPT</vt:lpstr>
      <vt:lpstr>1) Pre-Completion OPT</vt:lpstr>
      <vt:lpstr>Pre-completion opt ctd’</vt:lpstr>
      <vt:lpstr>2) Post-completion opt</vt:lpstr>
      <vt:lpstr>Post-completion opt CTD’</vt:lpstr>
      <vt:lpstr>3) Stem opt extensions</vt:lpstr>
      <vt:lpstr>Rules</vt:lpstr>
      <vt:lpstr>Travel issues on opt</vt:lpstr>
      <vt:lpstr>Questions?</vt:lpstr>
    </vt:vector>
  </TitlesOfParts>
  <Company>Oklahoma City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the advantage of OPT-  Optional Practical training</dc:title>
  <dc:creator>OCCC</dc:creator>
  <cp:lastModifiedBy>OCCC</cp:lastModifiedBy>
  <cp:revision>96</cp:revision>
  <dcterms:created xsi:type="dcterms:W3CDTF">2016-11-03T14:17:38Z</dcterms:created>
  <dcterms:modified xsi:type="dcterms:W3CDTF">2017-02-03T22:43:32Z</dcterms:modified>
</cp:coreProperties>
</file>